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0"/>
  </p:notesMasterIdLst>
  <p:sldIdLst>
    <p:sldId id="258" r:id="rId2"/>
    <p:sldId id="413" r:id="rId3"/>
    <p:sldId id="414" r:id="rId4"/>
    <p:sldId id="377" r:id="rId5"/>
    <p:sldId id="378" r:id="rId6"/>
    <p:sldId id="380" r:id="rId7"/>
    <p:sldId id="381" r:id="rId8"/>
    <p:sldId id="379" r:id="rId9"/>
    <p:sldId id="382" r:id="rId10"/>
    <p:sldId id="385" r:id="rId11"/>
    <p:sldId id="386" r:id="rId12"/>
    <p:sldId id="387" r:id="rId13"/>
    <p:sldId id="391" r:id="rId14"/>
    <p:sldId id="393" r:id="rId15"/>
    <p:sldId id="430" r:id="rId16"/>
    <p:sldId id="443" r:id="rId17"/>
    <p:sldId id="444" r:id="rId18"/>
    <p:sldId id="423" r:id="rId19"/>
    <p:sldId id="424" r:id="rId20"/>
    <p:sldId id="426" r:id="rId21"/>
    <p:sldId id="42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397" r:id="rId32"/>
    <p:sldId id="398" r:id="rId33"/>
    <p:sldId id="399" r:id="rId34"/>
    <p:sldId id="400" r:id="rId35"/>
    <p:sldId id="401" r:id="rId36"/>
    <p:sldId id="403" r:id="rId37"/>
    <p:sldId id="404" r:id="rId38"/>
    <p:sldId id="405" r:id="rId39"/>
    <p:sldId id="406" r:id="rId40"/>
    <p:sldId id="407" r:id="rId41"/>
    <p:sldId id="448" r:id="rId42"/>
    <p:sldId id="409" r:id="rId43"/>
    <p:sldId id="410" r:id="rId44"/>
    <p:sldId id="446" r:id="rId45"/>
    <p:sldId id="450" r:id="rId46"/>
    <p:sldId id="449" r:id="rId47"/>
    <p:sldId id="445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41" r:id="rId58"/>
    <p:sldId id="442" r:id="rId59"/>
  </p:sldIdLst>
  <p:sldSz cx="9144000" cy="6858000" type="screen4x3"/>
  <p:notesSz cx="6888163" cy="100203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295DE"/>
    <a:srgbClr val="F71248"/>
    <a:srgbClr val="F26F74"/>
    <a:srgbClr val="031448"/>
    <a:srgbClr val="031846"/>
    <a:srgbClr val="FFC000"/>
    <a:srgbClr val="0A2338"/>
    <a:srgbClr val="145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86535" autoAdjust="0"/>
  </p:normalViewPr>
  <p:slideViewPr>
    <p:cSldViewPr>
      <p:cViewPr varScale="1">
        <p:scale>
          <a:sx n="61" d="100"/>
          <a:sy n="61" d="100"/>
        </p:scale>
        <p:origin x="159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30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E3314-36A1-464F-822C-FC3375138D7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8BC465E-99B6-45DC-B26B-2CDDB01200E0}">
      <dgm:prSet phldrT="[Texto]" custT="1"/>
      <dgm:spPr>
        <a:solidFill>
          <a:srgbClr val="076FEA"/>
        </a:solidFill>
      </dgm:spPr>
      <dgm:t>
        <a:bodyPr/>
        <a:lstStyle/>
        <a:p>
          <a:r>
            <a:rPr lang="pt-BR" sz="4000" dirty="0" smtClean="0"/>
            <a:t>FRIAS:</a:t>
          </a:r>
          <a:endParaRPr lang="pt-BR" sz="4000" dirty="0"/>
        </a:p>
      </dgm:t>
    </dgm:pt>
    <dgm:pt modelId="{781AED37-88D9-4282-A274-3BEDD2C1405A}" type="parTrans" cxnId="{E910E449-5839-431F-86A0-D6469D7FC23E}">
      <dgm:prSet/>
      <dgm:spPr/>
      <dgm:t>
        <a:bodyPr/>
        <a:lstStyle/>
        <a:p>
          <a:endParaRPr lang="pt-BR"/>
        </a:p>
      </dgm:t>
    </dgm:pt>
    <dgm:pt modelId="{978F1A32-1488-4F84-92D1-3399FC59CAB8}" type="sibTrans" cxnId="{E910E449-5839-431F-86A0-D6469D7FC23E}">
      <dgm:prSet/>
      <dgm:spPr/>
      <dgm:t>
        <a:bodyPr/>
        <a:lstStyle/>
        <a:p>
          <a:endParaRPr lang="pt-BR"/>
        </a:p>
      </dgm:t>
    </dgm:pt>
    <dgm:pt modelId="{D1A612DA-8ECF-47DF-B60E-D753131E018C}">
      <dgm:prSet phldrT="[Texto]" custT="1"/>
      <dgm:spPr>
        <a:solidFill>
          <a:srgbClr val="F04942"/>
        </a:solidFill>
      </dgm:spPr>
      <dgm:t>
        <a:bodyPr/>
        <a:lstStyle/>
        <a:p>
          <a:r>
            <a:rPr lang="pt-BR" sz="4000" dirty="0" smtClean="0"/>
            <a:t>QUENTES:</a:t>
          </a:r>
          <a:endParaRPr lang="pt-BR" sz="4000" dirty="0"/>
        </a:p>
      </dgm:t>
    </dgm:pt>
    <dgm:pt modelId="{6EE3B6A0-1878-4AF9-A03D-3DA368E361B4}" type="parTrans" cxnId="{CC803B3D-697E-474F-952E-8C3BA039B505}">
      <dgm:prSet/>
      <dgm:spPr/>
      <dgm:t>
        <a:bodyPr/>
        <a:lstStyle/>
        <a:p>
          <a:endParaRPr lang="pt-BR"/>
        </a:p>
      </dgm:t>
    </dgm:pt>
    <dgm:pt modelId="{DCC13FDB-9D94-49E3-8FAF-DD4FAE071C36}" type="sibTrans" cxnId="{CC803B3D-697E-474F-952E-8C3BA039B505}">
      <dgm:prSet/>
      <dgm:spPr/>
      <dgm:t>
        <a:bodyPr/>
        <a:lstStyle/>
        <a:p>
          <a:endParaRPr lang="pt-BR"/>
        </a:p>
      </dgm:t>
    </dgm:pt>
    <dgm:pt modelId="{5610E42C-24E3-4D2D-8156-86D174C2488E}">
      <dgm:prSet/>
      <dgm:spPr/>
      <dgm:t>
        <a:bodyPr/>
        <a:lstStyle/>
        <a:p>
          <a:r>
            <a:rPr lang="pt-BR" dirty="0" smtClean="0"/>
            <a:t>azul, violeta e verde.</a:t>
          </a:r>
          <a:endParaRPr lang="pt-BR" dirty="0"/>
        </a:p>
      </dgm:t>
    </dgm:pt>
    <dgm:pt modelId="{2A432C99-89C8-409B-8B24-0DAF6FF37B0B}" type="parTrans" cxnId="{2A0005B8-FEF3-480F-A456-931D8AFF120D}">
      <dgm:prSet/>
      <dgm:spPr/>
      <dgm:t>
        <a:bodyPr/>
        <a:lstStyle/>
        <a:p>
          <a:endParaRPr lang="pt-BR"/>
        </a:p>
      </dgm:t>
    </dgm:pt>
    <dgm:pt modelId="{79E2513D-0743-4E8E-8AB2-789297A731D9}" type="sibTrans" cxnId="{2A0005B8-FEF3-480F-A456-931D8AFF120D}">
      <dgm:prSet/>
      <dgm:spPr/>
      <dgm:t>
        <a:bodyPr/>
        <a:lstStyle/>
        <a:p>
          <a:endParaRPr lang="pt-BR"/>
        </a:p>
      </dgm:t>
    </dgm:pt>
    <dgm:pt modelId="{F03D2FA0-782D-4D5D-BB5B-76D98B3EF93C}">
      <dgm:prSet/>
      <dgm:spPr/>
      <dgm:t>
        <a:bodyPr/>
        <a:lstStyle/>
        <a:p>
          <a:r>
            <a:rPr lang="pt-BR" smtClean="0"/>
            <a:t>vermelho, laranja e amarelo.</a:t>
          </a:r>
          <a:endParaRPr lang="pt-BR"/>
        </a:p>
      </dgm:t>
    </dgm:pt>
    <dgm:pt modelId="{82A7165D-6F4E-4C99-A716-1C31A55A94FD}" type="parTrans" cxnId="{C8F948A0-1902-4AE6-91DA-795EBF866B88}">
      <dgm:prSet/>
      <dgm:spPr/>
      <dgm:t>
        <a:bodyPr/>
        <a:lstStyle/>
        <a:p>
          <a:endParaRPr lang="pt-BR"/>
        </a:p>
      </dgm:t>
    </dgm:pt>
    <dgm:pt modelId="{E4E04D15-1090-446C-B5D8-E65B68F145B7}" type="sibTrans" cxnId="{C8F948A0-1902-4AE6-91DA-795EBF866B88}">
      <dgm:prSet/>
      <dgm:spPr/>
      <dgm:t>
        <a:bodyPr/>
        <a:lstStyle/>
        <a:p>
          <a:endParaRPr lang="pt-BR"/>
        </a:p>
      </dgm:t>
    </dgm:pt>
    <dgm:pt modelId="{28FCA714-EC4C-49F6-9713-2B4B47B705E4}" type="pres">
      <dgm:prSet presAssocID="{554E3314-36A1-464F-822C-FC3375138D7F}" presName="Name0" presStyleCnt="0">
        <dgm:presLayoutVars>
          <dgm:dir/>
          <dgm:animLvl val="lvl"/>
          <dgm:resizeHandles val="exact"/>
        </dgm:presLayoutVars>
      </dgm:prSet>
      <dgm:spPr/>
    </dgm:pt>
    <dgm:pt modelId="{264233EF-E618-4108-95E8-8313C21B3A43}" type="pres">
      <dgm:prSet presAssocID="{B8BC465E-99B6-45DC-B26B-2CDDB01200E0}" presName="linNode" presStyleCnt="0"/>
      <dgm:spPr/>
    </dgm:pt>
    <dgm:pt modelId="{1754CC62-5D25-4C65-82E7-922F0788C3A6}" type="pres">
      <dgm:prSet presAssocID="{B8BC465E-99B6-45DC-B26B-2CDDB01200E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A97A2BE-7F89-4DB8-A8BE-F3824F6FF73A}" type="pres">
      <dgm:prSet presAssocID="{B8BC465E-99B6-45DC-B26B-2CDDB01200E0}" presName="descendantText" presStyleLbl="alignAccFollowNode1" presStyleIdx="0" presStyleCnt="2">
        <dgm:presLayoutVars>
          <dgm:bulletEnabled val="1"/>
        </dgm:presLayoutVars>
      </dgm:prSet>
      <dgm:spPr/>
    </dgm:pt>
    <dgm:pt modelId="{64D94F0A-D4E8-4C07-A081-6BB180776328}" type="pres">
      <dgm:prSet presAssocID="{978F1A32-1488-4F84-92D1-3399FC59CAB8}" presName="sp" presStyleCnt="0"/>
      <dgm:spPr/>
    </dgm:pt>
    <dgm:pt modelId="{B535A696-CC7F-406E-BC5F-913CC572238D}" type="pres">
      <dgm:prSet presAssocID="{D1A612DA-8ECF-47DF-B60E-D753131E018C}" presName="linNode" presStyleCnt="0"/>
      <dgm:spPr/>
    </dgm:pt>
    <dgm:pt modelId="{05AB1C3E-B00E-449B-B77A-209E2D28DDDB}" type="pres">
      <dgm:prSet presAssocID="{D1A612DA-8ECF-47DF-B60E-D753131E018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70F2D3F-A1F2-45B8-9BC1-7A4F4442EBB4}" type="pres">
      <dgm:prSet presAssocID="{D1A612DA-8ECF-47DF-B60E-D753131E018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8F948A0-1902-4AE6-91DA-795EBF866B88}" srcId="{D1A612DA-8ECF-47DF-B60E-D753131E018C}" destId="{F03D2FA0-782D-4D5D-BB5B-76D98B3EF93C}" srcOrd="0" destOrd="0" parTransId="{82A7165D-6F4E-4C99-A716-1C31A55A94FD}" sibTransId="{E4E04D15-1090-446C-B5D8-E65B68F145B7}"/>
    <dgm:cxn modelId="{E910E449-5839-431F-86A0-D6469D7FC23E}" srcId="{554E3314-36A1-464F-822C-FC3375138D7F}" destId="{B8BC465E-99B6-45DC-B26B-2CDDB01200E0}" srcOrd="0" destOrd="0" parTransId="{781AED37-88D9-4282-A274-3BEDD2C1405A}" sibTransId="{978F1A32-1488-4F84-92D1-3399FC59CAB8}"/>
    <dgm:cxn modelId="{97237D1C-0564-4E97-91B0-051DADD0E6C6}" type="presOf" srcId="{D1A612DA-8ECF-47DF-B60E-D753131E018C}" destId="{05AB1C3E-B00E-449B-B77A-209E2D28DDDB}" srcOrd="0" destOrd="0" presId="urn:microsoft.com/office/officeart/2005/8/layout/vList5"/>
    <dgm:cxn modelId="{B5E56329-F9EC-4CAB-A5F4-B26420D5C247}" type="presOf" srcId="{F03D2FA0-782D-4D5D-BB5B-76D98B3EF93C}" destId="{970F2D3F-A1F2-45B8-9BC1-7A4F4442EBB4}" srcOrd="0" destOrd="0" presId="urn:microsoft.com/office/officeart/2005/8/layout/vList5"/>
    <dgm:cxn modelId="{2CBB234C-5472-4EAA-B738-1DFB0FB1C8E9}" type="presOf" srcId="{554E3314-36A1-464F-822C-FC3375138D7F}" destId="{28FCA714-EC4C-49F6-9713-2B4B47B705E4}" srcOrd="0" destOrd="0" presId="urn:microsoft.com/office/officeart/2005/8/layout/vList5"/>
    <dgm:cxn modelId="{6FE81D3B-0A61-41ED-89E7-0BAD61E59954}" type="presOf" srcId="{B8BC465E-99B6-45DC-B26B-2CDDB01200E0}" destId="{1754CC62-5D25-4C65-82E7-922F0788C3A6}" srcOrd="0" destOrd="0" presId="urn:microsoft.com/office/officeart/2005/8/layout/vList5"/>
    <dgm:cxn modelId="{CC803B3D-697E-474F-952E-8C3BA039B505}" srcId="{554E3314-36A1-464F-822C-FC3375138D7F}" destId="{D1A612DA-8ECF-47DF-B60E-D753131E018C}" srcOrd="1" destOrd="0" parTransId="{6EE3B6A0-1878-4AF9-A03D-3DA368E361B4}" sibTransId="{DCC13FDB-9D94-49E3-8FAF-DD4FAE071C36}"/>
    <dgm:cxn modelId="{2A0005B8-FEF3-480F-A456-931D8AFF120D}" srcId="{B8BC465E-99B6-45DC-B26B-2CDDB01200E0}" destId="{5610E42C-24E3-4D2D-8156-86D174C2488E}" srcOrd="0" destOrd="0" parTransId="{2A432C99-89C8-409B-8B24-0DAF6FF37B0B}" sibTransId="{79E2513D-0743-4E8E-8AB2-789297A731D9}"/>
    <dgm:cxn modelId="{618DB90A-7EE6-4BBA-95F5-0D229ADC03EF}" type="presOf" srcId="{5610E42C-24E3-4D2D-8156-86D174C2488E}" destId="{3A97A2BE-7F89-4DB8-A8BE-F3824F6FF73A}" srcOrd="0" destOrd="0" presId="urn:microsoft.com/office/officeart/2005/8/layout/vList5"/>
    <dgm:cxn modelId="{1754D84C-EA58-41FA-BB8C-3CC0BC50921A}" type="presParOf" srcId="{28FCA714-EC4C-49F6-9713-2B4B47B705E4}" destId="{264233EF-E618-4108-95E8-8313C21B3A43}" srcOrd="0" destOrd="0" presId="urn:microsoft.com/office/officeart/2005/8/layout/vList5"/>
    <dgm:cxn modelId="{DC673FF9-B137-4F25-9843-3E806F3A19C5}" type="presParOf" srcId="{264233EF-E618-4108-95E8-8313C21B3A43}" destId="{1754CC62-5D25-4C65-82E7-922F0788C3A6}" srcOrd="0" destOrd="0" presId="urn:microsoft.com/office/officeart/2005/8/layout/vList5"/>
    <dgm:cxn modelId="{1E5FE5F1-054D-43EB-835D-9C2D0E7CD6D6}" type="presParOf" srcId="{264233EF-E618-4108-95E8-8313C21B3A43}" destId="{3A97A2BE-7F89-4DB8-A8BE-F3824F6FF73A}" srcOrd="1" destOrd="0" presId="urn:microsoft.com/office/officeart/2005/8/layout/vList5"/>
    <dgm:cxn modelId="{5BDCA7E2-3C14-4F4B-9D12-A221BE2A02FD}" type="presParOf" srcId="{28FCA714-EC4C-49F6-9713-2B4B47B705E4}" destId="{64D94F0A-D4E8-4C07-A081-6BB180776328}" srcOrd="1" destOrd="0" presId="urn:microsoft.com/office/officeart/2005/8/layout/vList5"/>
    <dgm:cxn modelId="{90573CD3-DABD-4C77-AD8F-CEEF55313A3F}" type="presParOf" srcId="{28FCA714-EC4C-49F6-9713-2B4B47B705E4}" destId="{B535A696-CC7F-406E-BC5F-913CC572238D}" srcOrd="2" destOrd="0" presId="urn:microsoft.com/office/officeart/2005/8/layout/vList5"/>
    <dgm:cxn modelId="{6AF6BFBF-3202-4F0F-B81C-E3F6203D085C}" type="presParOf" srcId="{B535A696-CC7F-406E-BC5F-913CC572238D}" destId="{05AB1C3E-B00E-449B-B77A-209E2D28DDDB}" srcOrd="0" destOrd="0" presId="urn:microsoft.com/office/officeart/2005/8/layout/vList5"/>
    <dgm:cxn modelId="{AD04D1ED-F2E0-40C4-AE64-8DD22A72CA7C}" type="presParOf" srcId="{B535A696-CC7F-406E-BC5F-913CC572238D}" destId="{970F2D3F-A1F2-45B8-9BC1-7A4F4442EBB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7A2BE-7F89-4DB8-A8BE-F3824F6FF73A}">
      <dsp:nvSpPr>
        <dsp:cNvPr id="0" name=""/>
        <dsp:cNvSpPr/>
      </dsp:nvSpPr>
      <dsp:spPr>
        <a:xfrm rot="5400000">
          <a:off x="5347706" y="-2143058"/>
          <a:ext cx="958362" cy="54841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300" kern="1200" dirty="0" smtClean="0"/>
            <a:t>azul, violeta e verde.</a:t>
          </a:r>
          <a:endParaRPr lang="pt-BR" sz="3300" kern="1200" dirty="0"/>
        </a:p>
      </dsp:txBody>
      <dsp:txXfrm rot="-5400000">
        <a:off x="3084823" y="166608"/>
        <a:ext cx="5437346" cy="864796"/>
      </dsp:txXfrm>
    </dsp:sp>
    <dsp:sp modelId="{1754CC62-5D25-4C65-82E7-922F0788C3A6}">
      <dsp:nvSpPr>
        <dsp:cNvPr id="0" name=""/>
        <dsp:cNvSpPr/>
      </dsp:nvSpPr>
      <dsp:spPr>
        <a:xfrm>
          <a:off x="0" y="29"/>
          <a:ext cx="3084822" cy="1197952"/>
        </a:xfrm>
        <a:prstGeom prst="roundRect">
          <a:avLst/>
        </a:prstGeom>
        <a:solidFill>
          <a:srgbClr val="076FE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FRIAS:</a:t>
          </a:r>
          <a:endParaRPr lang="pt-BR" sz="4000" kern="1200" dirty="0"/>
        </a:p>
      </dsp:txBody>
      <dsp:txXfrm>
        <a:off x="58479" y="58508"/>
        <a:ext cx="2967864" cy="1080994"/>
      </dsp:txXfrm>
    </dsp:sp>
    <dsp:sp modelId="{970F2D3F-A1F2-45B8-9BC1-7A4F4442EBB4}">
      <dsp:nvSpPr>
        <dsp:cNvPr id="0" name=""/>
        <dsp:cNvSpPr/>
      </dsp:nvSpPr>
      <dsp:spPr>
        <a:xfrm rot="5400000">
          <a:off x="5347706" y="-885207"/>
          <a:ext cx="958362" cy="54841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300" kern="1200" smtClean="0"/>
            <a:t>vermelho, laranja e amarelo.</a:t>
          </a:r>
          <a:endParaRPr lang="pt-BR" sz="3300" kern="1200"/>
        </a:p>
      </dsp:txBody>
      <dsp:txXfrm rot="-5400000">
        <a:off x="3084823" y="1424459"/>
        <a:ext cx="5437346" cy="864796"/>
      </dsp:txXfrm>
    </dsp:sp>
    <dsp:sp modelId="{05AB1C3E-B00E-449B-B77A-209E2D28DDDB}">
      <dsp:nvSpPr>
        <dsp:cNvPr id="0" name=""/>
        <dsp:cNvSpPr/>
      </dsp:nvSpPr>
      <dsp:spPr>
        <a:xfrm>
          <a:off x="0" y="1257880"/>
          <a:ext cx="3084822" cy="1197952"/>
        </a:xfrm>
        <a:prstGeom prst="roundRect">
          <a:avLst/>
        </a:prstGeom>
        <a:solidFill>
          <a:srgbClr val="F049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QUENTES:</a:t>
          </a:r>
          <a:endParaRPr lang="pt-BR" sz="4000" kern="1200" dirty="0"/>
        </a:p>
      </dsp:txBody>
      <dsp:txXfrm>
        <a:off x="58479" y="1316359"/>
        <a:ext cx="2967864" cy="1080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AFF3007C-605E-4D50-BDAF-5FB209EC3603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F77CF0E-610E-46C7-B4DE-EC91A322B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77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endParaRPr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18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CF0E-610E-46C7-B4DE-EC91A322B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91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CF0E-610E-46C7-B4DE-EC91A322B728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07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CF0E-610E-46C7-B4DE-EC91A322B728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1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 userDrawn="1"/>
        </p:nvSpPr>
        <p:spPr>
          <a:xfrm>
            <a:off x="8570518" y="0"/>
            <a:ext cx="573482" cy="580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163495"/>
            <a:ext cx="7272808" cy="1143000"/>
          </a:xfrm>
        </p:spPr>
        <p:txBody>
          <a:bodyPr>
            <a:noAutofit/>
          </a:bodyPr>
          <a:lstStyle>
            <a:lvl1pPr>
              <a:defRPr sz="2800" i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507288" cy="4284563"/>
          </a:xfrm>
        </p:spPr>
        <p:txBody>
          <a:bodyPr>
            <a:normAutofit/>
          </a:bodyPr>
          <a:lstStyle>
            <a:lvl1pPr>
              <a:defRPr sz="2800" b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defRPr sz="2800" b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defRPr sz="2800" b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>
              <a:defRPr sz="2800" b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>
              <a:defRPr sz="2800" b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179512" y="1412776"/>
            <a:ext cx="6982997" cy="4365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 userDrawn="1"/>
        </p:nvSpPr>
        <p:spPr>
          <a:xfrm>
            <a:off x="107504" y="6021289"/>
            <a:ext cx="1080120" cy="8022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259632" y="6425613"/>
            <a:ext cx="92961" cy="3877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 userDrawn="1"/>
        </p:nvSpPr>
        <p:spPr>
          <a:xfrm>
            <a:off x="1049356" y="641754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 smtClean="0">
                <a:solidFill>
                  <a:srgbClr val="A6A6A6"/>
                </a:solidFill>
                <a:latin typeface="Agency FB" panose="020B0503020202020204" pitchFamily="34" charset="0"/>
              </a:rPr>
              <a:t>Prof</a:t>
            </a:r>
            <a:r>
              <a:rPr lang="pt-BR" sz="1800" b="1" baseline="0" dirty="0" smtClean="0">
                <a:solidFill>
                  <a:srgbClr val="A6A6A6"/>
                </a:solidFill>
                <a:latin typeface="Agency FB" panose="020B0503020202020204" pitchFamily="34" charset="0"/>
              </a:rPr>
              <a:t>ª Crislaine Serafim – Engenharia de Software – 3º Módulo</a:t>
            </a:r>
            <a:endParaRPr lang="pt-BR" sz="1800" b="1" dirty="0">
              <a:solidFill>
                <a:srgbClr val="A6A6A6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etângulo 22"/>
          <p:cNvSpPr/>
          <p:nvPr userDrawn="1"/>
        </p:nvSpPr>
        <p:spPr>
          <a:xfrm>
            <a:off x="8100392" y="5829152"/>
            <a:ext cx="1042384" cy="941555"/>
          </a:xfrm>
          <a:custGeom>
            <a:avLst/>
            <a:gdLst>
              <a:gd name="connsiteX0" fmla="*/ 0 w 1117927"/>
              <a:gd name="connsiteY0" fmla="*/ 0 h 387763"/>
              <a:gd name="connsiteX1" fmla="*/ 1117927 w 1117927"/>
              <a:gd name="connsiteY1" fmla="*/ 0 h 387763"/>
              <a:gd name="connsiteX2" fmla="*/ 1117927 w 1117927"/>
              <a:gd name="connsiteY2" fmla="*/ 387763 h 387763"/>
              <a:gd name="connsiteX3" fmla="*/ 0 w 1117927"/>
              <a:gd name="connsiteY3" fmla="*/ 387763 h 387763"/>
              <a:gd name="connsiteX4" fmla="*/ 0 w 1117927"/>
              <a:gd name="connsiteY4" fmla="*/ 0 h 387763"/>
              <a:gd name="connsiteX0" fmla="*/ 0 w 1208079"/>
              <a:gd name="connsiteY0" fmla="*/ 553792 h 941555"/>
              <a:gd name="connsiteX1" fmla="*/ 1208079 w 1208079"/>
              <a:gd name="connsiteY1" fmla="*/ 0 h 941555"/>
              <a:gd name="connsiteX2" fmla="*/ 1117927 w 1208079"/>
              <a:gd name="connsiteY2" fmla="*/ 941555 h 941555"/>
              <a:gd name="connsiteX3" fmla="*/ 0 w 1208079"/>
              <a:gd name="connsiteY3" fmla="*/ 941555 h 941555"/>
              <a:gd name="connsiteX4" fmla="*/ 0 w 1208079"/>
              <a:gd name="connsiteY4" fmla="*/ 553792 h 9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079" h="941555">
                <a:moveTo>
                  <a:pt x="0" y="553792"/>
                </a:moveTo>
                <a:lnTo>
                  <a:pt x="1208079" y="0"/>
                </a:lnTo>
                <a:lnTo>
                  <a:pt x="1117927" y="941555"/>
                </a:lnTo>
                <a:lnTo>
                  <a:pt x="0" y="941555"/>
                </a:lnTo>
                <a:lnTo>
                  <a:pt x="0" y="55379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  <a:p>
            <a:pPr algn="ctr"/>
            <a:r>
              <a:rPr lang="pt-PT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2020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7164288" y="1196752"/>
            <a:ext cx="397315" cy="3704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14"/>
          <a:stretch>
            <a:fillRect/>
          </a:stretch>
        </p:blipFill>
        <p:spPr bwMode="auto">
          <a:xfrm>
            <a:off x="179512" y="6093296"/>
            <a:ext cx="93802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81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Que tipo de Banco de Dados utilizar | Solvimm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 r="16818"/>
          <a:stretch/>
        </p:blipFill>
        <p:spPr bwMode="auto">
          <a:xfrm>
            <a:off x="7358375" y="144016"/>
            <a:ext cx="1606113" cy="14127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20AA-9C29-45B7-AF73-8ACE4F16A514}" type="datetimeFigureOut">
              <a:rPr lang="pt-BR" smtClean="0"/>
              <a:pPr/>
              <a:t>01/10/2020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2893-E9CB-45C0-9061-77145EF4D0C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arscale.co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305050" y="1484784"/>
            <a:ext cx="6850960" cy="32403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267744" y="2348880"/>
            <a:ext cx="6876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6000" b="1" dirty="0" smtClean="0">
                <a:solidFill>
                  <a:srgbClr val="FFC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Protótipo Parte II</a:t>
            </a:r>
            <a:endParaRPr lang="pt-BR" sz="36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4. ESPAÇAMENTO ENTRE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23948" t="36041" r="25262" b="20872"/>
          <a:stretch/>
        </p:blipFill>
        <p:spPr>
          <a:xfrm>
            <a:off x="251520" y="1662545"/>
            <a:ext cx="8493290" cy="40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/>
              <a:t>COMO ESTABELECER UM ALTURA DE LINHA CONFORTÁVEL?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700808"/>
            <a:ext cx="8352928" cy="3556992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Praticamente </a:t>
            </a:r>
            <a:r>
              <a:rPr lang="pt-BR" dirty="0"/>
              <a:t>todos os softwares tomam como </a:t>
            </a:r>
            <a:r>
              <a:rPr lang="pt-BR" dirty="0" err="1"/>
              <a:t>entrelinhamento</a:t>
            </a:r>
            <a:r>
              <a:rPr lang="pt-BR" dirty="0"/>
              <a:t> padrão o valor de 120% do tamanho do tipo (um tipo de 10px é composto com uma entrelinha de 12px, um tipo de 12px por uma entrelinha de 14,4px). Um espaçamento de 150% é muito comum na web. No entanto, você pode aplicar outros estilos usando as </a:t>
            </a:r>
            <a:r>
              <a:rPr lang="pt-BR" dirty="0" smtClean="0"/>
              <a:t>proporções</a:t>
            </a:r>
            <a:r>
              <a:rPr lang="pt-BR" dirty="0"/>
              <a:t>.</a:t>
            </a:r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63688" y="5373216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https://grtcalculator.com/</a:t>
            </a:r>
          </a:p>
        </p:txBody>
      </p:sp>
    </p:spTree>
    <p:extLst>
      <p:ext uri="{BB962C8B-B14F-4D97-AF65-F5344CB8AC3E}">
        <p14:creationId xmlns:p14="http://schemas.microsoft.com/office/powerpoint/2010/main" val="2100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129" r="9474" b="10448"/>
          <a:stretch/>
        </p:blipFill>
        <p:spPr>
          <a:xfrm>
            <a:off x="-1" y="1124744"/>
            <a:ext cx="919166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1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5. HIERARQUIA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51920" y="1772816"/>
            <a:ext cx="4608512" cy="4284563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pt-BR" dirty="0" smtClean="0"/>
              <a:t>Existem muitas </a:t>
            </a:r>
            <a:r>
              <a:rPr lang="pt-BR" dirty="0"/>
              <a:t>maneiras de diferenciar </a:t>
            </a:r>
            <a:r>
              <a:rPr lang="pt-BR" dirty="0" smtClean="0"/>
              <a:t>componentes distintos do </a:t>
            </a:r>
            <a:r>
              <a:rPr lang="pt-BR" dirty="0"/>
              <a:t>texto em um projeto. Uma das opções é por meio da organização espacial. Agrupar itens relacionados, ou alinhá-los, estabelece uma relação entre eles e uma sensação de regularidade. </a:t>
            </a:r>
            <a:endParaRPr lang="pt-BR" dirty="0" smtClean="0"/>
          </a:p>
          <a:p>
            <a:pPr algn="ctr"/>
            <a:r>
              <a:rPr lang="pt-BR" dirty="0"/>
              <a:t>A informação deve ser colocada em uma ordem que permita ao usuário entrar no espaço tipográfico e navegar por ele</a:t>
            </a:r>
            <a:r>
              <a:rPr lang="pt-BR" dirty="0" smtClean="0"/>
              <a:t>.</a:t>
            </a:r>
            <a:endParaRPr lang="pt-BR" dirty="0" smtClean="0"/>
          </a:p>
          <a:p>
            <a:pPr algn="ctr"/>
            <a:r>
              <a:rPr lang="pt-BR" sz="4100" b="1" dirty="0">
                <a:solidFill>
                  <a:schemeClr val="tx1"/>
                </a:solidFill>
              </a:rPr>
              <a:t>A hierarquia define como ler o conteúdo. </a:t>
            </a:r>
          </a:p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0789" r="31316" b="14759"/>
          <a:stretch/>
        </p:blipFill>
        <p:spPr>
          <a:xfrm>
            <a:off x="179512" y="1052736"/>
            <a:ext cx="3672408" cy="50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6. COR NA EXPRESSÃO TIPOGRÁFICA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284563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A cor tipográfica diz respeito somente a mudanças na intensidade da luz ou valor. Uma composição em preto e branco, por exemplo, pode apresentar uma coloração tipográfica muito </a:t>
            </a:r>
            <a:r>
              <a:rPr lang="pt-BR" dirty="0" smtClean="0"/>
              <a:t>dinâmica.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23528" y="4293096"/>
            <a:ext cx="3707904" cy="190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2400" dirty="0" smtClean="0">
                <a:solidFill>
                  <a:srgbClr val="144E79"/>
                </a:solidFill>
              </a:rPr>
              <a:t>A utilização de diversos tamanhos e pesos cria uma variedade de cor tipográfica na imagem </a:t>
            </a:r>
            <a:r>
              <a:rPr lang="pt-BR" sz="2400" dirty="0" smtClean="0">
                <a:solidFill>
                  <a:srgbClr val="144E79"/>
                </a:solidFill>
              </a:rPr>
              <a:t>ao lado.</a:t>
            </a:r>
            <a:endParaRPr lang="pt-BR" sz="2400" dirty="0">
              <a:solidFill>
                <a:srgbClr val="144E79"/>
              </a:solidFill>
            </a:endParaRPr>
          </a:p>
        </p:txBody>
      </p:sp>
      <p:pic>
        <p:nvPicPr>
          <p:cNvPr id="5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392488" cy="2999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CORES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3793" t="23781" r="39310" b="14273"/>
          <a:stretch/>
        </p:blipFill>
        <p:spPr>
          <a:xfrm>
            <a:off x="1043608" y="1628800"/>
            <a:ext cx="6696744" cy="49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EXISTEM 2 TIPOS DE CORES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559035"/>
              </p:ext>
            </p:extLst>
          </p:nvPr>
        </p:nvGraphicFramePr>
        <p:xfrm>
          <a:off x="323528" y="2204864"/>
          <a:ext cx="8568952" cy="245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2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1896" t="15806" r="35345" b="7834"/>
          <a:stretch/>
        </p:blipFill>
        <p:spPr>
          <a:xfrm>
            <a:off x="1043608" y="548680"/>
            <a:ext cx="7521114" cy="58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CORES FRIAS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772816"/>
            <a:ext cx="8784976" cy="190080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Oferecem </a:t>
            </a:r>
            <a:r>
              <a:rPr lang="pt-BR" dirty="0" smtClean="0"/>
              <a:t>uma </a:t>
            </a:r>
            <a:r>
              <a:rPr lang="pt-BR" dirty="0"/>
              <a:t>calma e suavidade maior que as cores quentes. Elas são as cores da noite, da água e da natureza, são relaxantes, calmantes e reservadas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8674" name="Picture 2" descr="https://blogdamarco.files.wordpress.com/2010/02/coolcolors1.jpg?w=300&amp;h=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0648"/>
            <a:ext cx="28575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23528" y="3861048"/>
            <a:ext cx="8568952" cy="100811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Use cores frias em seu design para transmitir </a:t>
            </a:r>
            <a:endParaRPr lang="pt-BR" sz="3200" dirty="0" smtClean="0">
              <a:solidFill>
                <a:schemeClr val="tx1"/>
              </a:solidFill>
            </a:endParaRPr>
          </a:p>
          <a:p>
            <a:pPr algn="ctr"/>
            <a:r>
              <a:rPr lang="pt-BR" sz="3200" dirty="0" smtClean="0">
                <a:solidFill>
                  <a:schemeClr val="tx1"/>
                </a:solidFill>
              </a:rPr>
              <a:t>calma </a:t>
            </a:r>
            <a:r>
              <a:rPr lang="pt-BR" sz="3200" dirty="0">
                <a:solidFill>
                  <a:schemeClr val="tx1"/>
                </a:solidFill>
              </a:rPr>
              <a:t>e profissionalismo.</a:t>
            </a:r>
          </a:p>
        </p:txBody>
      </p:sp>
    </p:spTree>
    <p:extLst>
      <p:ext uri="{BB962C8B-B14F-4D97-AF65-F5344CB8AC3E}">
        <p14:creationId xmlns:p14="http://schemas.microsoft.com/office/powerpoint/2010/main" val="3210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021163"/>
              </p:ext>
            </p:extLst>
          </p:nvPr>
        </p:nvGraphicFramePr>
        <p:xfrm>
          <a:off x="251520" y="1124744"/>
          <a:ext cx="8712969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23"/>
                <a:gridCol w="2904323"/>
                <a:gridCol w="2904323"/>
              </a:tblGrid>
              <a:tr h="125675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95776"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indicada para ressaltar saúde, estabilidade, renovação e natureza.</a:t>
                      </a:r>
                    </a:p>
                    <a:p>
                      <a:pPr algn="ctr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Tons claros de verde são revigorantes e vibrantes. Verde oliva é o que representa a natureza com mais eficácia. Em tons escuros transmitem harmonia, riqueza  e abundância.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design, a luminosidade empregada no azul  tem um alto impacto na impressão que ele irá transmitir. Azul-claro relaxa, tons vibrantes dão vida e movimento e o azul escuro é excelente para designs corporativos ou que queiram passar  a sensação de força e confiança.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design,  seus tons escuros ressaltam prosperidade e luxo. O púrpura em seu estado mais claro (também conhecido como lavanda), é associado à primavera e ao romance.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698" name="Picture 2" descr="https://blogdamarco.files.wordpress.com/2010/02/green1.jpg?w=300&amp;h=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2376264" cy="83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blogdamarco.files.wordpress.com/2010/02/blue1.jpg?w=300&amp;h=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68760"/>
            <a:ext cx="246884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s://blogdamarco.files.wordpress.com/2010/02/purple1.jpg?w=300&amp;h=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760"/>
            <a:ext cx="26642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75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971600" y="2564904"/>
            <a:ext cx="7272808" cy="1143000"/>
          </a:xfrm>
        </p:spPr>
        <p:txBody>
          <a:bodyPr/>
          <a:lstStyle/>
          <a:p>
            <a:r>
              <a:rPr lang="pt-BR" sz="6000" dirty="0" smtClean="0">
                <a:solidFill>
                  <a:schemeClr val="bg1"/>
                </a:solidFill>
              </a:rPr>
              <a:t>BOAS PRÁTICAS PARA CRIAÇÃO DE PROTÓTIPOS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2" y="5703295"/>
            <a:ext cx="8856984" cy="1143000"/>
          </a:xfrm>
        </p:spPr>
        <p:txBody>
          <a:bodyPr/>
          <a:lstStyle/>
          <a:p>
            <a:r>
              <a:rPr lang="pt-BR" sz="2400" dirty="0"/>
              <a:t>Os tons de "verde-</a:t>
            </a:r>
            <a:r>
              <a:rPr lang="pt-BR" sz="2400" dirty="0" err="1"/>
              <a:t>retrô</a:t>
            </a:r>
            <a:r>
              <a:rPr lang="pt-BR" sz="2400" dirty="0"/>
              <a:t>" criam no site uma atmosfera leve e revigorante.</a:t>
            </a:r>
            <a:br>
              <a:rPr lang="pt-BR" sz="2400" dirty="0"/>
            </a:br>
            <a:endParaRPr lang="pt-BR" sz="2400" dirty="0"/>
          </a:p>
        </p:txBody>
      </p:sp>
      <p:pic>
        <p:nvPicPr>
          <p:cNvPr id="30722" name="Picture 2" descr="https://blogdamarco.files.wordpress.com/2010/02/iavion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2656"/>
            <a:ext cx="6463574" cy="51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7504" y="5589240"/>
            <a:ext cx="8856984" cy="1143000"/>
          </a:xfrm>
        </p:spPr>
        <p:txBody>
          <a:bodyPr/>
          <a:lstStyle/>
          <a:p>
            <a:r>
              <a:rPr lang="pt-BR" sz="2400" dirty="0"/>
              <a:t>O azul escuro dá um acabamento profissional, especialmente quando combinado com fundos claros. Os tons claros de azul ressaltam as áreas de interesse.</a:t>
            </a:r>
          </a:p>
        </p:txBody>
      </p:sp>
      <p:pic>
        <p:nvPicPr>
          <p:cNvPr id="32770" name="Picture 2" descr="https://blogdamarco.files.wordpress.com/2010/02/industrialmedi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8640"/>
            <a:ext cx="6562700" cy="52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7504" y="5589240"/>
            <a:ext cx="8856984" cy="1143000"/>
          </a:xfrm>
        </p:spPr>
        <p:txBody>
          <a:bodyPr/>
          <a:lstStyle/>
          <a:p>
            <a:r>
              <a:rPr lang="pt-BR" sz="2400" dirty="0"/>
              <a:t>Aqui a leveza do azul acalma e relaxa.</a:t>
            </a:r>
          </a:p>
        </p:txBody>
      </p:sp>
      <p:pic>
        <p:nvPicPr>
          <p:cNvPr id="33794" name="Picture 2" descr="https://blogdamarco.files.wordpress.com/2010/02/fernandosilane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8640"/>
            <a:ext cx="6472690" cy="51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7504" y="5589240"/>
            <a:ext cx="8856984" cy="1143000"/>
          </a:xfrm>
        </p:spPr>
        <p:txBody>
          <a:bodyPr/>
          <a:lstStyle/>
          <a:p>
            <a:r>
              <a:rPr lang="pt-BR" sz="2400" dirty="0"/>
              <a:t>Aqui os tons claros e avermelhados do violeta dão um visual mais energético.</a:t>
            </a:r>
          </a:p>
        </p:txBody>
      </p:sp>
      <p:pic>
        <p:nvPicPr>
          <p:cNvPr id="34818" name="Picture 2" descr="https://blogdamarco.files.wordpress.com/2010/02/monumentmal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6624736" cy="52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CORES QUENTES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784976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Essas </a:t>
            </a:r>
            <a:r>
              <a:rPr lang="pt-BR" dirty="0"/>
              <a:t>são as cores do fogo, das folhas secas e do pôr-do-sol, além de serem cores </a:t>
            </a:r>
            <a:r>
              <a:rPr lang="pt-BR" dirty="0" err="1"/>
              <a:t>energizantes</a:t>
            </a:r>
            <a:r>
              <a:rPr lang="pt-BR" dirty="0"/>
              <a:t>, apaixonantes e positivas.</a:t>
            </a:r>
          </a:p>
        </p:txBody>
      </p:sp>
      <p:pic>
        <p:nvPicPr>
          <p:cNvPr id="35842" name="Picture 2" descr="https://blogdamarco.files.wordpress.com/2010/02/warmcolors.jpg?w=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6632"/>
            <a:ext cx="3106316" cy="10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1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04790"/>
              </p:ext>
            </p:extLst>
          </p:nvPr>
        </p:nvGraphicFramePr>
        <p:xfrm>
          <a:off x="179512" y="908720"/>
          <a:ext cx="8712969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23"/>
                <a:gridCol w="2904323"/>
                <a:gridCol w="2904323"/>
              </a:tblGrid>
              <a:tr h="125675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95776"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Quando se fala em design o vermelho é uma cor muito poderosa, principalmente quando usado em sua tonalidade pura. É uma ótima opção quando se quer ressaltar poder ou paixão. Quando vibrante, o vermelho transmite energia, se utilizado em tons mais escuros se torna poderoso e elegante.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design a cor laranja comanda a atenção sem se tornar agressiva como o vermelho, é uma cor considerada amistosa e convidativa.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design, amarelo vivo transmite felicidade. Quando suave é comumente  utilizado como cor neutra para gêneros infantis. Em tons escuros representa antiguidade e permanência.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6866" name="Picture 2" descr="https://blogdamarco.files.wordpress.com/2010/02/red.jpg?w=300&amp;h=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263109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s://blogdamarco.files.wordpress.com/2010/02/orange.jpg?w=300&amp;h=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376264" cy="83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s://blogdamarco.files.wordpress.com/2010/02/yellow.jpg?w=300&amp;h=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96752"/>
            <a:ext cx="2448272" cy="8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2" y="5703295"/>
            <a:ext cx="8856984" cy="1143000"/>
          </a:xfrm>
        </p:spPr>
        <p:txBody>
          <a:bodyPr/>
          <a:lstStyle/>
          <a:p>
            <a:r>
              <a:rPr lang="pt-BR" sz="2400" dirty="0"/>
              <a:t>O vermelho escuro quando combinado com o branco ou cinza, além de elegância, traz um tom de profissionalismo ao design.</a:t>
            </a:r>
            <a:br>
              <a:rPr lang="pt-BR" sz="2400" dirty="0"/>
            </a:br>
            <a:endParaRPr lang="pt-BR" sz="2400" dirty="0"/>
          </a:p>
        </p:txBody>
      </p:sp>
      <p:pic>
        <p:nvPicPr>
          <p:cNvPr id="21508" name="Picture 4" descr="https://blogdamarco.files.wordpress.com/2010/02/1mcreativ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4"/>
            <a:ext cx="5987206" cy="47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2" y="5445224"/>
            <a:ext cx="8856984" cy="1143000"/>
          </a:xfrm>
        </p:spPr>
        <p:txBody>
          <a:bodyPr/>
          <a:lstStyle/>
          <a:p>
            <a:r>
              <a:rPr lang="pt-BR" sz="2400" dirty="0"/>
              <a:t>A caixa laranja leva a atenção ao seu conteúdo em conjunto com outros elementos em vermelho na página.</a:t>
            </a:r>
          </a:p>
        </p:txBody>
      </p:sp>
      <p:pic>
        <p:nvPicPr>
          <p:cNvPr id="39938" name="Picture 2" descr="https://blogdamarco.files.wordpress.com/2010/02/curiousro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336704" cy="50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5445224"/>
            <a:ext cx="8856984" cy="1143000"/>
          </a:xfrm>
        </p:spPr>
        <p:txBody>
          <a:bodyPr/>
          <a:lstStyle/>
          <a:p>
            <a:r>
              <a:rPr lang="pt-BR" sz="2400" dirty="0"/>
              <a:t>Aqui o laranja é usado para ser amigável e convidativo.</a:t>
            </a:r>
          </a:p>
        </p:txBody>
      </p:sp>
      <p:pic>
        <p:nvPicPr>
          <p:cNvPr id="40962" name="Picture 2" descr="https://blogdamarco.files.wordpress.com/2010/02/neighbori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8640"/>
            <a:ext cx="6356480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2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5445224"/>
            <a:ext cx="8856984" cy="1143000"/>
          </a:xfrm>
        </p:spPr>
        <p:txBody>
          <a:bodyPr/>
          <a:lstStyle/>
          <a:p>
            <a:r>
              <a:rPr lang="pt-BR" sz="2400" dirty="0"/>
              <a:t>O amarelo brilhante chama a atenção para as partes mais importantes do site.</a:t>
            </a:r>
          </a:p>
        </p:txBody>
      </p:sp>
      <p:pic>
        <p:nvPicPr>
          <p:cNvPr id="41986" name="Picture 2" descr="https://blogdamarco.files.wordpress.com/2010/02/cabom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6672"/>
            <a:ext cx="5770612" cy="46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TIPOGRAFIA?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3000" y="4715718"/>
            <a:ext cx="9001000" cy="4284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rgbClr val="4B3565"/>
                </a:solidFill>
              </a:rPr>
              <a:t>A tipografia é a arte e o processo de criação na composição e impressão de um texto, física ou digitalmente. Assim como no design gráfico em geral, o objetivo principal da tipografia é dar ordem estrutural e forma à comunicação escrita.</a:t>
            </a:r>
          </a:p>
        </p:txBody>
      </p:sp>
      <p:pic>
        <p:nvPicPr>
          <p:cNvPr id="18434" name="Picture 2" descr="O que é tipografia? descubra a sua importância 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78" y="0"/>
            <a:ext cx="9185942" cy="45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5689866"/>
            <a:ext cx="8856984" cy="1143000"/>
          </a:xfrm>
        </p:spPr>
        <p:txBody>
          <a:bodyPr/>
          <a:lstStyle/>
          <a:p>
            <a:r>
              <a:rPr lang="pt-BR" sz="2400" dirty="0"/>
              <a:t>O amarelo vivo no cabeçalho deste site, passa uma sensação de energia e positivismo.</a:t>
            </a:r>
          </a:p>
        </p:txBody>
      </p:sp>
      <p:pic>
        <p:nvPicPr>
          <p:cNvPr id="43010" name="Picture 2" descr="https://blogdamarco.files.wordpress.com/2010/02/foodte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6562700" cy="52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1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25561" y="1556792"/>
            <a:ext cx="4788024" cy="4284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 smtClean="0">
                <a:solidFill>
                  <a:srgbClr val="A69E93"/>
                </a:solidFill>
              </a:rPr>
              <a:t>As </a:t>
            </a:r>
            <a:r>
              <a:rPr lang="pt-BR" dirty="0">
                <a:solidFill>
                  <a:srgbClr val="A69E93"/>
                </a:solidFill>
              </a:rPr>
              <a:t>cores carregam uma variedade de mensagens psicológicas que podem ser usadas para influenciar o sentido verbal da tipografia. A seleção de uma cor para palavras específicas em uma composição pode influenciar o usuário em suas ações.</a:t>
            </a:r>
          </a:p>
          <a:p>
            <a:pPr algn="ctr"/>
            <a:endParaRPr lang="pt-BR" dirty="0">
              <a:solidFill>
                <a:srgbClr val="A69E93"/>
              </a:solidFill>
            </a:endParaRPr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7468" r="29722" b="7778"/>
          <a:stretch/>
        </p:blipFill>
        <p:spPr bwMode="auto">
          <a:xfrm>
            <a:off x="19472" y="0"/>
            <a:ext cx="4208191" cy="66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2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0" y="1772816"/>
            <a:ext cx="4186808" cy="42845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dirty="0">
                <a:solidFill>
                  <a:srgbClr val="0163D2"/>
                </a:solidFill>
                <a:latin typeface="Bahnschrift SemiBold" panose="020B0502040204020203" pitchFamily="34" charset="0"/>
              </a:rPr>
              <a:t>Impossível não causar uma confusão mental com os botões e essas cores!</a:t>
            </a: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6" t="7672" r="31395" b="8213"/>
          <a:stretch/>
        </p:blipFill>
        <p:spPr bwMode="auto">
          <a:xfrm>
            <a:off x="323528" y="188640"/>
            <a:ext cx="3888432" cy="64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8. ESPAÇO EM BRANCO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900" b="1" dirty="0">
                <a:solidFill>
                  <a:srgbClr val="FF0000"/>
                </a:solidFill>
              </a:rPr>
              <a:t>Qual a sua reação ao ver um bloco de texto gigante em um site? </a:t>
            </a:r>
            <a:endParaRPr lang="pt-BR" sz="3900" b="1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Os </a:t>
            </a:r>
            <a:r>
              <a:rPr lang="pt-BR" dirty="0"/>
              <a:t>espaços em branco — também conhecidos como áreas de respiro — são utilizados para tornar o nosso layout mais </a:t>
            </a:r>
            <a:r>
              <a:rPr lang="pt-BR" dirty="0" err="1"/>
              <a:t>escaneável</a:t>
            </a:r>
            <a:r>
              <a:rPr lang="pt-BR" dirty="0"/>
              <a:t> e não sobrecarregar o usuário com um conteúdo denso. </a:t>
            </a:r>
            <a:endParaRPr lang="pt-BR" dirty="0" smtClean="0"/>
          </a:p>
          <a:p>
            <a:r>
              <a:rPr lang="pt-BR" dirty="0" smtClean="0"/>
              <a:t>Ele guia </a:t>
            </a:r>
            <a:r>
              <a:rPr lang="pt-BR" dirty="0"/>
              <a:t>nossos olhos pela composição e cria a sensação de </a:t>
            </a:r>
            <a:r>
              <a:rPr lang="pt-BR" dirty="0" smtClean="0"/>
              <a:t>ORDEM, SOFISTICAÇÃO e ELEGÂNCIA.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41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845855" cy="57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00808"/>
            <a:ext cx="5483424" cy="4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9. SEPARADORES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4843" y="1628800"/>
            <a:ext cx="3960440" cy="4284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Uma boa maneira de dividir o conteúdo em seções é usar o </a:t>
            </a:r>
            <a:r>
              <a:rPr lang="pt-BR" b="1" dirty="0">
                <a:solidFill>
                  <a:srgbClr val="FF0000"/>
                </a:solidFill>
              </a:rPr>
              <a:t>separador</a:t>
            </a:r>
            <a:r>
              <a:rPr lang="pt-BR" dirty="0"/>
              <a:t>. O mais popular é a linha simples. É sutil, elegante, cumpri bem a função de delimitar a área do conteúdo e mantém a legibilidade do layout.</a:t>
            </a:r>
          </a:p>
        </p:txBody>
      </p:sp>
    </p:spTree>
    <p:extLst>
      <p:ext uri="{BB962C8B-B14F-4D97-AF65-F5344CB8AC3E}">
        <p14:creationId xmlns:p14="http://schemas.microsoft.com/office/powerpoint/2010/main" val="21863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for po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0648"/>
            <a:ext cx="8088221" cy="60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3816424" cy="4284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rgbClr val="076FEA"/>
                </a:solidFill>
              </a:rPr>
              <a:t>Outra forma muito utilizada são os </a:t>
            </a:r>
            <a:r>
              <a:rPr lang="pt-BR" dirty="0" err="1">
                <a:solidFill>
                  <a:srgbClr val="076FEA"/>
                </a:solidFill>
              </a:rPr>
              <a:t>cards</a:t>
            </a:r>
            <a:r>
              <a:rPr lang="pt-BR" dirty="0">
                <a:solidFill>
                  <a:srgbClr val="076FEA"/>
                </a:solidFill>
              </a:rPr>
              <a:t>. Eles foram tão bem sucedidos que se tornaram uma opção quase que padrão quando se trata de equilibrar a estética clean e atraente com uma usabilidade simples.</a:t>
            </a:r>
          </a:p>
        </p:txBody>
      </p:sp>
    </p:spTree>
    <p:extLst>
      <p:ext uri="{BB962C8B-B14F-4D97-AF65-F5344CB8AC3E}">
        <p14:creationId xmlns:p14="http://schemas.microsoft.com/office/powerpoint/2010/main" val="42098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5157192"/>
            <a:ext cx="6408712" cy="10895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>
                <a:solidFill>
                  <a:srgbClr val="5C7D89"/>
                </a:solidFill>
              </a:rPr>
              <a:t>Estudos </a:t>
            </a:r>
            <a:r>
              <a:rPr lang="pt-BR" b="1" dirty="0">
                <a:solidFill>
                  <a:srgbClr val="5C7D89"/>
                </a:solidFill>
              </a:rPr>
              <a:t>confirmam que imagens atraem os olhos de forma eficiente e imediata.</a:t>
            </a:r>
          </a:p>
        </p:txBody>
      </p:sp>
      <p:pic>
        <p:nvPicPr>
          <p:cNvPr id="13314" name="Picture 2" descr="Image for po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95" y="34098"/>
            <a:ext cx="5899139" cy="5123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796136" y="764704"/>
            <a:ext cx="3168352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>
                <a:solidFill>
                  <a:srgbClr val="5C4B9B"/>
                </a:solidFill>
                <a:latin typeface="Bahnschrift SemiBold" panose="020B0502040204020203" pitchFamily="34" charset="0"/>
              </a:rPr>
              <a:t>O design baseado </a:t>
            </a:r>
            <a:r>
              <a:rPr lang="pt-BR" sz="4000" dirty="0">
                <a:solidFill>
                  <a:srgbClr val="5C4B9B"/>
                </a:solidFill>
                <a:latin typeface="Bahnschrift SemiBold" panose="020B0502040204020203" pitchFamily="34" charset="0"/>
              </a:rPr>
              <a:t>em </a:t>
            </a:r>
            <a:r>
              <a:rPr lang="pt-BR" sz="4000" dirty="0" err="1">
                <a:solidFill>
                  <a:srgbClr val="5C4B9B"/>
                </a:solidFill>
                <a:latin typeface="Bahnschrift SemiBold" panose="020B0502040204020203" pitchFamily="34" charset="0"/>
              </a:rPr>
              <a:t>cards</a:t>
            </a:r>
            <a:r>
              <a:rPr lang="pt-BR" sz="4000" dirty="0">
                <a:solidFill>
                  <a:srgbClr val="5C4B9B"/>
                </a:solidFill>
                <a:latin typeface="Bahnschrift SemiBold" panose="020B0502040204020203" pitchFamily="34" charset="0"/>
              </a:rPr>
              <a:t> </a:t>
            </a:r>
            <a:r>
              <a:rPr lang="pt-BR" dirty="0">
                <a:solidFill>
                  <a:srgbClr val="5C4B9B"/>
                </a:solidFill>
                <a:latin typeface="Bahnschrift SemiBold" panose="020B0502040204020203" pitchFamily="34" charset="0"/>
              </a:rPr>
              <a:t>geralmente dá ênfase no uso de imagens e isso torna o design mais atraente para os usuários.</a:t>
            </a:r>
          </a:p>
        </p:txBody>
      </p:sp>
    </p:spTree>
    <p:extLst>
      <p:ext uri="{BB962C8B-B14F-4D97-AF65-F5344CB8AC3E}">
        <p14:creationId xmlns:p14="http://schemas.microsoft.com/office/powerpoint/2010/main" val="10616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10. REPETIÇÃO E RITMO</a:t>
            </a:r>
            <a:br>
              <a:rPr lang="pt-BR" b="1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507288" cy="36290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 ritmo ajuda a controlar o fluxo em uma composição. É um movimento modelado. Padrões rítmicos são construídos a partir dos elementos e seus intervalos. </a:t>
            </a:r>
          </a:p>
          <a:p>
            <a:r>
              <a:rPr lang="pt-BR" dirty="0" smtClean="0"/>
              <a:t>Um padrão e um ritmo existirão assim que adicionarmos elementos a uma composição. Você deve aprender a controlar isso. </a:t>
            </a:r>
          </a:p>
          <a:p>
            <a:r>
              <a:rPr lang="pt-BR" dirty="0" smtClean="0"/>
              <a:t>Qualquer elemento que é repetido cria fluxo e ritmo. A repetição pode ser posicionamento, tamanho de texto, cores, espaçamentos, linhas ou qualquer outro elemento.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5229200"/>
            <a:ext cx="7920880" cy="461665"/>
          </a:xfrm>
          <a:prstGeom prst="rect">
            <a:avLst/>
          </a:prstGeom>
          <a:solidFill>
            <a:srgbClr val="FFC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Variações no padrão deixam a composição mais interessante</a:t>
            </a:r>
            <a:r>
              <a:rPr lang="pt-BR" sz="2400" b="1" dirty="0" smtClean="0"/>
              <a:t>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24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22299" cy="68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5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2" t="16169" r="17976" b="18656"/>
          <a:stretch/>
        </p:blipFill>
        <p:spPr bwMode="auto">
          <a:xfrm>
            <a:off x="179512" y="2348880"/>
            <a:ext cx="451335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35" y="1772816"/>
            <a:ext cx="4668454" cy="41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835696" y="4725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12px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4725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16px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1. TAMANHO DA FONTE: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5256584" cy="1143000"/>
          </a:xfrm>
        </p:spPr>
        <p:txBody>
          <a:bodyPr/>
          <a:lstStyle/>
          <a:p>
            <a:r>
              <a:rPr lang="pt-BR" b="1" dirty="0" smtClean="0"/>
              <a:t>11. COMO ESCOLHER A FONTE CERTA?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507288" cy="2260848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A clareza é o valor mais importante de uma interface de usuário bem projetada. O melhor tipo de letra é aquele que passa despercebido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Uma características importante para escolher a fonte: </a:t>
            </a:r>
            <a:r>
              <a:rPr lang="pt-BR" b="1" dirty="0" smtClean="0"/>
              <a:t>LEGIBILIDADE</a:t>
            </a:r>
            <a:r>
              <a:rPr lang="pt-BR" dirty="0" smtClean="0"/>
              <a:t>: resumindo, facilidade de leitura. </a:t>
            </a:r>
            <a:endParaRPr lang="pt-BR" dirty="0"/>
          </a:p>
        </p:txBody>
      </p:sp>
      <p:pic>
        <p:nvPicPr>
          <p:cNvPr id="4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3816424" cy="21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0000" t="20407" r="40690" b="17647"/>
          <a:stretch/>
        </p:blipFill>
        <p:spPr>
          <a:xfrm>
            <a:off x="1403648" y="620688"/>
            <a:ext cx="5675874" cy="50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12. COMBINANDO TIPOS</a:t>
            </a:r>
            <a:br>
              <a:rPr lang="pt-BR" b="1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060848"/>
            <a:ext cx="2736304" cy="4284563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rgbClr val="031448"/>
                </a:solidFill>
              </a:rPr>
              <a:t>Misturar fontes é como escolher roupas—não há regras imutáveis. Algumas pessoas têm um talento especial para isso, já outras…</a:t>
            </a:r>
          </a:p>
        </p:txBody>
      </p:sp>
      <p:pic>
        <p:nvPicPr>
          <p:cNvPr id="1741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88840"/>
            <a:ext cx="5741435" cy="37444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USAR FONTES?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pt-BR" dirty="0"/>
              <a:t>Tenha em mente estes </a:t>
            </a:r>
            <a:r>
              <a:rPr lang="pt-BR" dirty="0" smtClean="0"/>
              <a:t>princípios: Misturar </a:t>
            </a:r>
            <a:r>
              <a:rPr lang="pt-BR" dirty="0"/>
              <a:t>fontes nunca é um requisito — é uma opção. Você pode construir hierarquias utilizando variações de tamanho, </a:t>
            </a:r>
            <a:r>
              <a:rPr lang="pt-BR" dirty="0" smtClean="0"/>
              <a:t>peso </a:t>
            </a:r>
            <a:r>
              <a:rPr lang="pt-BR" dirty="0"/>
              <a:t>e contraste.</a:t>
            </a:r>
          </a:p>
          <a:p>
            <a:pPr algn="just"/>
            <a:r>
              <a:rPr lang="pt-BR" dirty="0"/>
              <a:t>É aceitável a combinação de duas fontes. Em alguns casos três funcionam. Mas quase nunca uma composição com quatro tipos ou mais terá um resultado satisfatório.</a:t>
            </a:r>
          </a:p>
          <a:p>
            <a:pPr algn="just"/>
            <a:r>
              <a:rPr lang="pt-BR" dirty="0"/>
              <a:t>Você pode misturar quaisquer duas fontes, desde que sejam visivelmente diferentes. Se você já ouviu alguém dizer que só pode misturar uma fonte </a:t>
            </a:r>
            <a:r>
              <a:rPr lang="pt-BR" dirty="0" err="1"/>
              <a:t>serifada</a:t>
            </a:r>
            <a:r>
              <a:rPr lang="pt-BR" dirty="0"/>
              <a:t> com outra sem </a:t>
            </a:r>
            <a:r>
              <a:rPr lang="pt-BR" dirty="0" err="1"/>
              <a:t>serifa</a:t>
            </a:r>
            <a:r>
              <a:rPr lang="pt-BR" dirty="0"/>
              <a:t>, não é verdade.</a:t>
            </a:r>
          </a:p>
          <a:p>
            <a:pPr algn="just"/>
            <a:r>
              <a:rPr lang="pt-BR" dirty="0"/>
              <a:t>Mistura de fontes tem um melhor resultado quando cada fonte tem um papel consistente no documento. Por exemplo, uma determinada fonte para os títulos e outra para o corpo de texto.</a:t>
            </a:r>
          </a:p>
          <a:p>
            <a:pPr algn="just"/>
            <a:r>
              <a:rPr lang="pt-BR" dirty="0"/>
              <a:t>Lembre-se: menos é mais! ;)</a:t>
            </a:r>
          </a:p>
          <a:p>
            <a:pPr algn="just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211960" y="551723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https://fontpair.co/</a:t>
            </a:r>
          </a:p>
        </p:txBody>
      </p:sp>
    </p:spTree>
    <p:extLst>
      <p:ext uri="{BB962C8B-B14F-4D97-AF65-F5344CB8AC3E}">
        <p14:creationId xmlns:p14="http://schemas.microsoft.com/office/powerpoint/2010/main" val="32837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PESO (espessura do traço)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Tipografia. - ppt carreg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 t="22586" r="7357"/>
          <a:stretch/>
        </p:blipFill>
        <p:spPr bwMode="auto">
          <a:xfrm>
            <a:off x="323529" y="1628801"/>
            <a:ext cx="51125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reção de Arte 2011.2: Tipos e mais ti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44824"/>
            <a:ext cx="3532563" cy="36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4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897" t="47700" r="51207" b="6301"/>
          <a:stretch/>
        </p:blipFill>
        <p:spPr>
          <a:xfrm>
            <a:off x="1547664" y="260648"/>
            <a:ext cx="644039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traste é vida ❤️ . . . . . #design... - Thiago Rodrigues Designer | 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49827" t="37887" r="23449" b="17340"/>
          <a:stretch/>
        </p:blipFill>
        <p:spPr>
          <a:xfrm>
            <a:off x="1763688" y="404664"/>
            <a:ext cx="5904656" cy="55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e efeitos são fáceis de usa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8640"/>
            <a:ext cx="7046513" cy="35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traste Tipografia – Layer Lemon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5460000" cy="27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1475656" y="3685500"/>
            <a:ext cx="669674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EXPERIÊNCIA DE 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dirty="0" smtClean="0"/>
              <a:t>Padrões existentes.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dirty="0" smtClean="0"/>
              <a:t>Opções de Menu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dirty="0" smtClean="0"/>
              <a:t>Experiência do usuário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dirty="0" smtClean="0"/>
              <a:t>Exigências das lojas físicas</a:t>
            </a:r>
          </a:p>
          <a:p>
            <a:pPr marL="514350" indent="-514350">
              <a:buFont typeface="+mj-lt"/>
              <a:buAutoNum type="arabicPeriod"/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9512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blog.quatrodigital.com.br/wp-content/uploads/2018/03/2018-03-Quatro-Digital-Criar-imagens-da-versao-do-artigo-da-UX-Planet-em-portugues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532440" cy="47492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0" y="530120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CC3C40"/>
                </a:solidFill>
                <a:latin typeface="Bahnschrift SemiBold" panose="020B0502040204020203" pitchFamily="34" charset="0"/>
              </a:rPr>
              <a:t>É importante colocar as ações principais e mais usadas na parte inferior da tela, porque elas serão acessadas facilmente com clique de um polegar.</a:t>
            </a:r>
            <a:endParaRPr lang="pt-BR" sz="2800" dirty="0">
              <a:solidFill>
                <a:srgbClr val="CC3C4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6264696" cy="1143000"/>
          </a:xfrm>
        </p:spPr>
        <p:txBody>
          <a:bodyPr/>
          <a:lstStyle/>
          <a:p>
            <a:r>
              <a:rPr lang="pt-BR" sz="2400" dirty="0" smtClean="0"/>
              <a:t>ESCALA MODULAR: proporções </a:t>
            </a:r>
            <a:r>
              <a:rPr lang="pt-BR" sz="2400" dirty="0"/>
              <a:t>relacionadas a partir de um primeiro tamanho de fonte definido</a:t>
            </a:r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56792"/>
            <a:ext cx="6012160" cy="2260848"/>
          </a:xfrm>
        </p:spPr>
        <p:txBody>
          <a:bodyPr>
            <a:noAutofit/>
          </a:bodyPr>
          <a:lstStyle/>
          <a:p>
            <a:r>
              <a:rPr lang="pt-BR" sz="2400" b="1" dirty="0" smtClean="0"/>
              <a:t>Encontrar </a:t>
            </a:r>
            <a:r>
              <a:rPr lang="pt-BR" sz="2400" b="1" dirty="0"/>
              <a:t>o próximo tamanho:</a:t>
            </a:r>
            <a:endParaRPr lang="pt-BR" sz="2400" dirty="0"/>
          </a:p>
          <a:p>
            <a:r>
              <a:rPr lang="pt-BR" sz="2400" dirty="0"/>
              <a:t>10.000 * 1.618 = </a:t>
            </a:r>
            <a:r>
              <a:rPr lang="pt-BR" sz="2400" dirty="0" smtClean="0"/>
              <a:t>16.180 = </a:t>
            </a:r>
            <a:r>
              <a:rPr lang="pt-BR" sz="2400" dirty="0" smtClean="0"/>
              <a:t>16px</a:t>
            </a:r>
            <a:endParaRPr lang="pt-BR" sz="2400" dirty="0"/>
          </a:p>
          <a:p>
            <a:r>
              <a:rPr lang="pt-BR" sz="2400" dirty="0"/>
              <a:t>16.180 * 1.618 = </a:t>
            </a:r>
            <a:r>
              <a:rPr lang="pt-BR" sz="2400" dirty="0" smtClean="0"/>
              <a:t>26.179= 26px</a:t>
            </a:r>
            <a:endParaRPr lang="pt-BR" sz="2400" dirty="0"/>
          </a:p>
          <a:p>
            <a:r>
              <a:rPr lang="pt-BR" sz="2400" dirty="0"/>
              <a:t>26,179 * 1,618 = </a:t>
            </a:r>
            <a:r>
              <a:rPr lang="pt-BR" sz="2400" dirty="0" smtClean="0"/>
              <a:t>42,358= 42px</a:t>
            </a:r>
            <a:endParaRPr lang="pt-BR" sz="2400" dirty="0"/>
          </a:p>
          <a:p>
            <a:r>
              <a:rPr lang="pt-BR" sz="2400" dirty="0"/>
              <a:t>42.358 * etc.</a:t>
            </a:r>
          </a:p>
          <a:p>
            <a:r>
              <a:rPr lang="pt-BR" sz="2400" b="1" dirty="0"/>
              <a:t>E</a:t>
            </a:r>
            <a:r>
              <a:rPr lang="pt-BR" sz="2400" b="1" dirty="0" smtClean="0"/>
              <a:t>ncontrar </a:t>
            </a:r>
            <a:r>
              <a:rPr lang="pt-BR" sz="2400" b="1" dirty="0"/>
              <a:t>o tamanho anterior:</a:t>
            </a:r>
            <a:endParaRPr lang="pt-BR" sz="2400" dirty="0"/>
          </a:p>
          <a:p>
            <a:r>
              <a:rPr lang="pt-BR" sz="2400" dirty="0"/>
              <a:t>10.000 / 1.618 = </a:t>
            </a:r>
            <a:r>
              <a:rPr lang="pt-BR" sz="2400" dirty="0" smtClean="0"/>
              <a:t>6.180= 6px</a:t>
            </a:r>
            <a:endParaRPr lang="pt-BR" sz="2400" dirty="0"/>
          </a:p>
          <a:p>
            <a:r>
              <a:rPr lang="pt-BR" sz="2400" dirty="0"/>
              <a:t>6,180 / 1,618 = </a:t>
            </a:r>
            <a:r>
              <a:rPr lang="pt-BR" sz="2400" dirty="0" smtClean="0"/>
              <a:t>3,819= 3px</a:t>
            </a:r>
            <a:endParaRPr lang="pt-BR" sz="2400" dirty="0"/>
          </a:p>
          <a:p>
            <a:r>
              <a:rPr lang="pt-BR" sz="2400" dirty="0"/>
              <a:t>3,819 / 1,618 = </a:t>
            </a:r>
            <a:r>
              <a:rPr lang="pt-BR" sz="2400" dirty="0" smtClean="0"/>
              <a:t>2,360= 2px</a:t>
            </a:r>
            <a:endParaRPr lang="pt-BR" sz="2400" dirty="0"/>
          </a:p>
          <a:p>
            <a:r>
              <a:rPr lang="pt-BR" sz="2400" dirty="0"/>
              <a:t>2.360 / </a:t>
            </a:r>
            <a:r>
              <a:rPr lang="pt-BR" sz="2400" dirty="0" err="1"/>
              <a:t>etc</a:t>
            </a:r>
            <a:endParaRPr lang="pt-BR" sz="2400" dirty="0"/>
          </a:p>
          <a:p>
            <a:endParaRPr lang="pt-BR" dirty="0"/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1916832"/>
            <a:ext cx="4608512" cy="25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951283" y="5013176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hlinkClick r:id="rId3"/>
              </a:rPr>
              <a:t>https://www.modularscale.com</a:t>
            </a:r>
            <a:r>
              <a:rPr lang="pt-BR" sz="2800" b="1" dirty="0" smtClean="0">
                <a:solidFill>
                  <a:srgbClr val="FF0000"/>
                </a:solidFill>
                <a:hlinkClick r:id="rId3"/>
              </a:rPr>
              <a:t>/</a:t>
            </a:r>
            <a:endParaRPr lang="pt-BR" sz="2800" b="1" dirty="0" smtClean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79512" y="3717032"/>
            <a:ext cx="3096344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729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Barra de Opções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413" t="25620" r="36035" b="13354"/>
          <a:stretch/>
        </p:blipFill>
        <p:spPr>
          <a:xfrm>
            <a:off x="30285" y="404664"/>
            <a:ext cx="913886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07" t="21940" r="35862" b="26234"/>
          <a:stretch/>
        </p:blipFill>
        <p:spPr>
          <a:xfrm>
            <a:off x="122920" y="1268760"/>
            <a:ext cx="901931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 REGRAS IMPORTANTES PARA UMA BARRA DE NAVEGAÇÃO INFERIOR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A navegação é geralmente um fluxo que leva os usuários onde eles querem ir. A navegação inferior deve ser direcionada para </a:t>
            </a:r>
            <a:r>
              <a:rPr lang="pt-BR" i="1" dirty="0"/>
              <a:t>as páginas principais ou ações com </a:t>
            </a:r>
            <a:r>
              <a:rPr lang="pt-BR" dirty="0"/>
              <a:t>similar importância. Esses destinos exigem acesso direto de qualquer lugar do aplicativo.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Um </a:t>
            </a:r>
            <a:r>
              <a:rPr lang="pt-BR" dirty="0"/>
              <a:t>bom fluxo de navegação através da barra inferior segue estas </a:t>
            </a:r>
            <a:r>
              <a:rPr lang="pt-BR" dirty="0" smtClean="0"/>
              <a:t>regras</a:t>
            </a:r>
            <a:r>
              <a:rPr lang="pt-BR" dirty="0"/>
              <a:t>:</a:t>
            </a:r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9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MOSTRE APENAS OS DESTINOS MAIS IMPORTANTES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https://blog.quatrodigital.com.br/wp-content/uploads/2018/03/2018-03-Quatro-Digital-Criar-imagens-da-versao-do-artigo-da-UX-Planet-em-portugues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8880140" cy="35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63495"/>
            <a:ext cx="6408712" cy="1143000"/>
          </a:xfrm>
        </p:spPr>
        <p:txBody>
          <a:bodyPr/>
          <a:lstStyle/>
          <a:p>
            <a:r>
              <a:rPr lang="pt-BR" b="1" dirty="0" smtClean="0"/>
              <a:t>ÍCONES CLAROS E BOA ÁREA DE CLIQUE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340768"/>
            <a:ext cx="8507288" cy="4284563"/>
          </a:xfrm>
          <a:solidFill>
            <a:schemeClr val="bg1"/>
          </a:solidFill>
        </p:spPr>
        <p:txBody>
          <a:bodyPr/>
          <a:lstStyle/>
          <a:p>
            <a:r>
              <a:rPr lang="pt-BR" b="1" dirty="0" smtClean="0"/>
              <a:t>Cor: </a:t>
            </a:r>
            <a:r>
              <a:rPr lang="pt-BR" dirty="0" smtClean="0"/>
              <a:t>Evite </a:t>
            </a:r>
            <a:r>
              <a:rPr lang="pt-BR" dirty="0"/>
              <a:t>usar diferentes cores em ícones e nos títulos na barra de opções. Em vez disso, </a:t>
            </a:r>
            <a:r>
              <a:rPr lang="pt-BR" i="1" dirty="0"/>
              <a:t>use a cor primária do site</a:t>
            </a:r>
            <a:r>
              <a:rPr lang="pt-BR" dirty="0"/>
              <a:t> para indicar a seção em “clicada”.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194" name="Picture 2" descr="https://blog.quatrodigital.com.br/wp-content/uploads/2018/03/2018-03-Quatro-Digital-Criar-imagens-da-versao-do-artigo-da-UX-Planet-em-portugues-0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/>
          <a:stretch/>
        </p:blipFill>
        <p:spPr bwMode="auto">
          <a:xfrm>
            <a:off x="611560" y="2636912"/>
            <a:ext cx="7620000" cy="26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23528" y="501317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Siga uma regra simples – </a:t>
            </a:r>
            <a:r>
              <a:rPr lang="pt-BR" sz="2400" b="1" dirty="0" smtClean="0"/>
              <a:t>DESTAQUE um </a:t>
            </a:r>
            <a:r>
              <a:rPr lang="pt-BR" sz="2400" b="1" dirty="0"/>
              <a:t>ação executada na Barra de Opções (incluindo o ícone e título) com a cor primária do site.</a:t>
            </a:r>
            <a:endParaRPr lang="pt-BR" sz="2400" b="1" dirty="0"/>
          </a:p>
        </p:txBody>
      </p:sp>
      <p:pic>
        <p:nvPicPr>
          <p:cNvPr id="8196" name="Picture 4" descr="https://blog.quatrodigital.com.br/wp-content/uploads/2018/03/2018-03-Quatro-Digital-Criar-imagens-da-versao-do-artigo-da-UX-Planet-em-portugues-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949280"/>
            <a:ext cx="60960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USE NOTIFICAÇÃO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Notificação de Quantidade no Carrinho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218" name="Picture 2" descr="https://blog.quatrodigital.com.br/wp-content/uploads/2018/03/2018-03-Quatro-Digital-Criar-imagens-da-versao-do-artigo-da-UX-Planet-em-portugues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848872" cy="10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-252536" y="2784383"/>
            <a:ext cx="9289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A BARRA DE NAVEGAÇÃO INFERIOR DEVE: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3573016"/>
            <a:ext cx="9144000" cy="428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 </a:t>
            </a:r>
            <a:r>
              <a:rPr lang="pt-BR" sz="2400" b="1" dirty="0" smtClean="0"/>
              <a:t>Ser visível e bem organizada </a:t>
            </a:r>
            <a:r>
              <a:rPr lang="pt-BR" sz="2400" dirty="0" smtClean="0"/>
              <a:t>(use </a:t>
            </a:r>
            <a:r>
              <a:rPr lang="pt-BR" sz="2400" i="1" dirty="0" smtClean="0"/>
              <a:t>três a cinco seções principais </a:t>
            </a:r>
            <a:r>
              <a:rPr lang="pt-BR" sz="2400" dirty="0" smtClean="0"/>
              <a:t>e evite conteúdo </a:t>
            </a:r>
            <a:r>
              <a:rPr lang="pt-BR" sz="2400" dirty="0" err="1" smtClean="0"/>
              <a:t>rolável</a:t>
            </a:r>
            <a:r>
              <a:rPr lang="pt-BR" sz="2400" dirty="0" smtClean="0"/>
              <a:t> na </a:t>
            </a:r>
            <a:r>
              <a:rPr lang="pt-BR" sz="2400" dirty="0" err="1" smtClean="0"/>
              <a:t>tab</a:t>
            </a:r>
            <a:r>
              <a:rPr lang="pt-BR" sz="2400" dirty="0" smtClean="0"/>
              <a:t> bar).</a:t>
            </a:r>
          </a:p>
          <a:p>
            <a:r>
              <a:rPr lang="pt-BR" sz="2400" b="1" dirty="0" smtClean="0"/>
              <a:t>Clara</a:t>
            </a:r>
            <a:r>
              <a:rPr lang="pt-BR" sz="2400" dirty="0" smtClean="0"/>
              <a:t> (Os elementos da </a:t>
            </a:r>
            <a:r>
              <a:rPr lang="pt-BR" sz="2400" dirty="0" err="1" smtClean="0"/>
              <a:t>Tab</a:t>
            </a:r>
            <a:r>
              <a:rPr lang="pt-BR" sz="2400" dirty="0" smtClean="0"/>
              <a:t> bar devem ser fáceis de visualizar e a área de clique deve ser grande o suficiente para ser </a:t>
            </a:r>
            <a:r>
              <a:rPr lang="pt-BR" sz="2400" i="1" dirty="0" smtClean="0"/>
              <a:t>facilmente clicada)</a:t>
            </a:r>
            <a:r>
              <a:rPr lang="pt-BR" sz="2400" dirty="0" smtClean="0"/>
              <a:t> .</a:t>
            </a:r>
          </a:p>
          <a:p>
            <a:r>
              <a:rPr lang="pt-BR" sz="2400" b="1" dirty="0" smtClean="0"/>
              <a:t>Simples</a:t>
            </a:r>
            <a:r>
              <a:rPr lang="pt-BR" sz="2400" dirty="0" smtClean="0"/>
              <a:t> (Certifique-se de que cada ícone de navegação leva ao destino correto e use todos os elementos necessários, incluindo a  barra de navegação inferior, em seu site repetidamente).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606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A2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272808" cy="1143000"/>
          </a:xfrm>
        </p:spPr>
        <p:txBody>
          <a:bodyPr/>
          <a:lstStyle/>
          <a:p>
            <a:pPr algn="r"/>
            <a:r>
              <a:rPr lang="pt-BR" sz="6000" dirty="0" smtClean="0">
                <a:solidFill>
                  <a:srgbClr val="FFC000"/>
                </a:solidFill>
                <a:latin typeface="Candara Light" panose="020E0502030303020204" pitchFamily="34" charset="0"/>
                <a:ea typeface="DFGothic-EB" panose="02010609010101010101" pitchFamily="1" charset="-128"/>
              </a:rPr>
              <a:t>ATIVIDADE</a:t>
            </a:r>
            <a:r>
              <a:rPr lang="pt-BR" sz="6000" dirty="0" smtClean="0">
                <a:solidFill>
                  <a:srgbClr val="FFC000"/>
                </a:solidFill>
                <a:latin typeface="EngraversGothic BT" panose="020B0507020203020204" pitchFamily="34" charset="0"/>
              </a:rPr>
              <a:t/>
            </a:r>
            <a:br>
              <a:rPr lang="pt-BR" sz="6000" dirty="0" smtClean="0">
                <a:solidFill>
                  <a:srgbClr val="FFC000"/>
                </a:solidFill>
                <a:latin typeface="EngraversGothic BT" panose="020B0507020203020204" pitchFamily="34" charset="0"/>
              </a:rPr>
            </a:br>
            <a:r>
              <a:rPr lang="pt-BR" sz="115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pt-BR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0" y="2420888"/>
            <a:ext cx="428396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11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275" t="20714" r="31035" b="13046"/>
          <a:stretch/>
        </p:blipFill>
        <p:spPr>
          <a:xfrm>
            <a:off x="539552" y="21522"/>
            <a:ext cx="8159061" cy="66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7585" t="21941" r="26725" b="12740"/>
          <a:stretch/>
        </p:blipFill>
        <p:spPr>
          <a:xfrm>
            <a:off x="611560" y="116632"/>
            <a:ext cx="8136904" cy="65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7272808" cy="1143000"/>
          </a:xfrm>
        </p:spPr>
        <p:txBody>
          <a:bodyPr/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Projetar com escalas modulares é uma forma de fazer escolhas mais conscientes. Usar proporções agradáveis, cria harmonia visual. Dificilmente você chegará nesse resultado usando valores aleatórios.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0258" t="13643" r="8361" b="12073"/>
          <a:stretch/>
        </p:blipFill>
        <p:spPr>
          <a:xfrm>
            <a:off x="1547664" y="1484784"/>
            <a:ext cx="6122883" cy="47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63495"/>
            <a:ext cx="4320480" cy="1143000"/>
          </a:xfrm>
        </p:spPr>
        <p:txBody>
          <a:bodyPr/>
          <a:lstStyle/>
          <a:p>
            <a:pPr algn="l"/>
            <a:r>
              <a:rPr lang="pt-BR" b="1" dirty="0" smtClean="0"/>
              <a:t>2. BLOCOS DE PARÁGRAFO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8" y="1484784"/>
            <a:ext cx="4856403" cy="428456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As </a:t>
            </a:r>
            <a:r>
              <a:rPr lang="pt-BR" dirty="0"/>
              <a:t>linhas excessivamente longas (acima de 100 caracteres) são um problema muito comum. </a:t>
            </a:r>
            <a:endParaRPr lang="pt-BR" dirty="0" smtClean="0"/>
          </a:p>
          <a:p>
            <a:r>
              <a:rPr lang="pt-BR" dirty="0" smtClean="0"/>
              <a:t>Linhas </a:t>
            </a:r>
            <a:r>
              <a:rPr lang="pt-BR" dirty="0"/>
              <a:t>mais curtas farão uma grande diferença na legibilidade e profissionalismo de seu layout.</a:t>
            </a:r>
          </a:p>
          <a:p>
            <a:r>
              <a:rPr lang="pt-BR" dirty="0" smtClean="0"/>
              <a:t>Linhas </a:t>
            </a:r>
            <a:r>
              <a:rPr lang="pt-BR" dirty="0"/>
              <a:t>mais curtas são mais confortáveis de ler. </a:t>
            </a:r>
          </a:p>
        </p:txBody>
      </p:sp>
      <p:pic>
        <p:nvPicPr>
          <p:cNvPr id="4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8640"/>
            <a:ext cx="422498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95536" y="5445224"/>
            <a:ext cx="835292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“A linha de 66 caracteres é considerada como ideal.” — Robert </a:t>
            </a:r>
            <a:r>
              <a:rPr lang="pt-BR" sz="2000" b="1" dirty="0" err="1">
                <a:solidFill>
                  <a:schemeClr val="tx1"/>
                </a:solidFill>
              </a:rPr>
              <a:t>Bringhurst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6" name="Picture 4" descr="Image for p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10529" r="7414" b="8672"/>
          <a:stretch/>
        </p:blipFill>
        <p:spPr bwMode="auto">
          <a:xfrm>
            <a:off x="0" y="0"/>
            <a:ext cx="92138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3. ALINHAMENTO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556792"/>
            <a:ext cx="8964488" cy="42845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Escolha um estilo de alinhamento que se adapte à estrutura de seu layout e a personalidade dos elementos individuais do conteúdo. </a:t>
            </a:r>
          </a:p>
        </p:txBody>
      </p:sp>
      <p:pic>
        <p:nvPicPr>
          <p:cNvPr id="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" y="3410503"/>
            <a:ext cx="9143819" cy="34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2368" y="2420888"/>
            <a:ext cx="703163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b="0" kern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1800" dirty="0" smtClean="0">
                <a:solidFill>
                  <a:srgbClr val="FF0000"/>
                </a:solidFill>
              </a:rPr>
              <a:t>Podemos observar alinhamentos à esquerda (em azul) e outros centralizados (em vermelho) em diversos pontos do layout. Um belo exemplo de que não precisamos nos prender a apenas um estilo</a:t>
            </a:r>
            <a:r>
              <a:rPr lang="pt-BR" sz="1800" dirty="0" smtClean="0">
                <a:solidFill>
                  <a:srgbClr val="FF0000"/>
                </a:solidFill>
              </a:rPr>
              <a:t>.</a:t>
            </a:r>
            <a:endParaRPr lang="pt-B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12411</TotalTime>
  <Words>1589</Words>
  <Application>Microsoft Office PowerPoint</Application>
  <PresentationFormat>Apresentação na tela (4:3)</PresentationFormat>
  <Paragraphs>121</Paragraphs>
  <Slides>58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7" baseType="lpstr">
      <vt:lpstr>DFGothic-EB</vt:lpstr>
      <vt:lpstr>Agency FB</vt:lpstr>
      <vt:lpstr>Arial</vt:lpstr>
      <vt:lpstr>Bahnschrift SemiBold</vt:lpstr>
      <vt:lpstr>Calibri</vt:lpstr>
      <vt:lpstr>Candara Light</vt:lpstr>
      <vt:lpstr>EngraversGothic BT</vt:lpstr>
      <vt:lpstr>Eras Bold ITC</vt:lpstr>
      <vt:lpstr>Tema do Office</vt:lpstr>
      <vt:lpstr>Apresentação do PowerPoint</vt:lpstr>
      <vt:lpstr>BOAS PRÁTICAS PARA CRIAÇÃO DE PROTÓTIPOS</vt:lpstr>
      <vt:lpstr>O QUE É TIPOGRAFIA? </vt:lpstr>
      <vt:lpstr>1. TAMANHO DA FONTE: </vt:lpstr>
      <vt:lpstr>ESCALA MODULAR: proporções relacionadas a partir de um primeiro tamanho de fonte definido </vt:lpstr>
      <vt:lpstr>Projetar com escalas modulares é uma forma de fazer escolhas mais conscientes. Usar proporções agradáveis, cria harmonia visual. Dificilmente você chegará nesse resultado usando valores aleatórios. </vt:lpstr>
      <vt:lpstr>2. BLOCOS DE PARÁGRAFO</vt:lpstr>
      <vt:lpstr>Apresentação do PowerPoint</vt:lpstr>
      <vt:lpstr>3. ALINHAMENTO</vt:lpstr>
      <vt:lpstr>4. ESPAÇAMENTO ENTRE LINHAS</vt:lpstr>
      <vt:lpstr>COMO ESTABELECER UM ALTURA DE LINHA CONFORTÁVEL?</vt:lpstr>
      <vt:lpstr>Apresentação do PowerPoint</vt:lpstr>
      <vt:lpstr>5. HIERARQUIA</vt:lpstr>
      <vt:lpstr>6. COR NA EXPRESSÃO TIPOGRÁFICA</vt:lpstr>
      <vt:lpstr>CORES</vt:lpstr>
      <vt:lpstr>EXISTEM 2 TIPOS DE CORES</vt:lpstr>
      <vt:lpstr>Apresentação do PowerPoint</vt:lpstr>
      <vt:lpstr>CORES FRIAS </vt:lpstr>
      <vt:lpstr>Apresentação do PowerPoint</vt:lpstr>
      <vt:lpstr>Os tons de "verde-retrô" criam no site uma atmosfera leve e revigorante. </vt:lpstr>
      <vt:lpstr>O azul escuro dá um acabamento profissional, especialmente quando combinado com fundos claros. Os tons claros de azul ressaltam as áreas de interesse.</vt:lpstr>
      <vt:lpstr>Aqui a leveza do azul acalma e relaxa.</vt:lpstr>
      <vt:lpstr>Aqui os tons claros e avermelhados do violeta dão um visual mais energético.</vt:lpstr>
      <vt:lpstr>CORES QUENTES</vt:lpstr>
      <vt:lpstr>Apresentação do PowerPoint</vt:lpstr>
      <vt:lpstr>O vermelho escuro quando combinado com o branco ou cinza, além de elegância, traz um tom de profissionalismo ao design. </vt:lpstr>
      <vt:lpstr>A caixa laranja leva a atenção ao seu conteúdo em conjunto com outros elementos em vermelho na página.</vt:lpstr>
      <vt:lpstr>Aqui o laranja é usado para ser amigável e convidativo.</vt:lpstr>
      <vt:lpstr>O amarelo brilhante chama a atenção para as partes mais importantes do site.</vt:lpstr>
      <vt:lpstr>O amarelo vivo no cabeçalho deste site, passa uma sensação de energia e positivismo.</vt:lpstr>
      <vt:lpstr>Apresentação do PowerPoint</vt:lpstr>
      <vt:lpstr>Apresentação do PowerPoint</vt:lpstr>
      <vt:lpstr>8. ESPAÇO EM BRANCO</vt:lpstr>
      <vt:lpstr>Apresentação do PowerPoint</vt:lpstr>
      <vt:lpstr>9. SEPARADORES</vt:lpstr>
      <vt:lpstr>Apresentação do PowerPoint</vt:lpstr>
      <vt:lpstr>Apresentação do PowerPoint</vt:lpstr>
      <vt:lpstr>10. REPETIÇÃO E RITMO </vt:lpstr>
      <vt:lpstr>Apresentação do PowerPoint</vt:lpstr>
      <vt:lpstr>11. COMO ESCOLHER A FONTE CERTA?</vt:lpstr>
      <vt:lpstr>Apresentação do PowerPoint</vt:lpstr>
      <vt:lpstr>12. COMBINANDO TIPOS </vt:lpstr>
      <vt:lpstr>COMO USAR FONTES?</vt:lpstr>
      <vt:lpstr>PESO (espessura do traço)</vt:lpstr>
      <vt:lpstr>Apresentação do PowerPoint</vt:lpstr>
      <vt:lpstr>Apresentação do PowerPoint</vt:lpstr>
      <vt:lpstr>Apresentação do PowerPoint</vt:lpstr>
      <vt:lpstr>EXPERIÊNCIA DE USUÁRIO</vt:lpstr>
      <vt:lpstr>Apresentação do PowerPoint</vt:lpstr>
      <vt:lpstr>Barra de Opções</vt:lpstr>
      <vt:lpstr>Apresentação do PowerPoint</vt:lpstr>
      <vt:lpstr> REGRAS IMPORTANTES PARA UMA BARRA DE NAVEGAÇÃO INFERIOR</vt:lpstr>
      <vt:lpstr>MOSTRE APENAS OS DESTINOS MAIS IMPORTANTES</vt:lpstr>
      <vt:lpstr>ÍCONES CLAROS E BOA ÁREA DE CLIQUE</vt:lpstr>
      <vt:lpstr>USE NOTIFICAÇÃO</vt:lpstr>
      <vt:lpstr>ATIVIDADE PRÁTICA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estagio</dc:creator>
  <cp:lastModifiedBy>Aspire_ES</cp:lastModifiedBy>
  <cp:revision>401</cp:revision>
  <cp:lastPrinted>2020-09-09T19:40:32Z</cp:lastPrinted>
  <dcterms:created xsi:type="dcterms:W3CDTF">2018-11-06T12:43:50Z</dcterms:created>
  <dcterms:modified xsi:type="dcterms:W3CDTF">2020-10-01T23:54:47Z</dcterms:modified>
</cp:coreProperties>
</file>